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Economic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AB513B-A627-4987-A7BB-2DE423F80DF5}">
  <a:tblStyle styleId="{93AB513B-A627-4987-A7BB-2DE423F80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Economica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Economic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aeldung.com/cs/neural-network-pre-training#pre-train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9e88096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9e8809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Timo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Wikipedia: https://huggingface.co/datasets/wikipedia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OSCAR: https://oscar-project.org/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GermEval2018: https://github.com/uds-lsv/GermEval-2018-Data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10kGNAD: https://tblock.github.io/10kGNAD/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GermEval2014: https://huggingface.co/datasets/germeval_14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85cf862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85cf862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Aaron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85cf86259_6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85cf86259_6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Aaron (you don’t have to say something I guess)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85cf8625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85cf8625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Aaron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85cf86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85cf86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the topic of your paper? What is the specific task being tackled? Why is it important to solve this problem?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Masked language modeling predicts a masked token in a sequence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Bert is a good bidirectional example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Mysterious 15% masking rate -&gt; fear of insufficient context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PMI (</a:t>
            </a:r>
            <a:r>
              <a:rPr b="1" lang="da">
                <a:solidFill>
                  <a:schemeClr val="dk1"/>
                </a:solidFill>
              </a:rPr>
              <a:t>Pointwise Mutual Information) based on </a:t>
            </a:r>
            <a:r>
              <a:rPr b="1" lang="da">
                <a:solidFill>
                  <a:schemeClr val="dk1"/>
                </a:solidFill>
              </a:rPr>
              <a:t>highest dependency </a:t>
            </a:r>
            <a:r>
              <a:rPr b="1" lang="da" sz="12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span (span of tokens), uniform 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85cf8625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85cf8625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the topic of your paper? What is the specific task being tackled? Why is it important to solve this problem?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85cf86259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85cf86259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What is the topic of your paper? What is the specific task being tackled? Why is it important to solve this problem?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35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Downstream task: applying the </a:t>
            </a:r>
            <a:r>
              <a:rPr lang="da" sz="1350">
                <a:solidFill>
                  <a:srgbClr val="2456B4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pre-trained model</a:t>
            </a:r>
            <a:r>
              <a:rPr lang="da" sz="135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‘s knowledge to a new problem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1200">
                <a:solidFill>
                  <a:srgbClr val="E2EEFF"/>
                </a:solidFill>
                <a:highlight>
                  <a:srgbClr val="202124"/>
                </a:highlight>
              </a:rPr>
              <a:t>The amount of labeled data required by an algorithm</a:t>
            </a:r>
            <a:endParaRPr sz="1200">
              <a:solidFill>
                <a:srgbClr val="E2EEFF"/>
              </a:solidFill>
              <a:highlight>
                <a:srgbClr val="20212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5cf862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85cf862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c302965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c302965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85cf862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85cf862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Aaron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Interesting Insights from the Study: 1. Different masking rates are better depending on the size of the model 2. Originally, BERT’s masking with 10% [MASK] tokens (same token predictions) &amp; 10% replacement with random tokens (random token corruptions) was recommended, but the paper found that the performance was actually worse than just directly masking with only [MASK] tokens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85cf862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85cf862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Katharina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Adapt the method for the german corpus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Train from scratch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Smaller models at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is it possible to alternate masking rates while training, and how would that affect performance?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german language corpus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adaptive masking rate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c302965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c302965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solidFill>
                  <a:schemeClr val="dk1"/>
                </a:solidFill>
              </a:rPr>
              <a:t>compare masking rate performance with datasets of specific fields, ie academic, poetry vs literature, online communities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solidFill>
                  <a:schemeClr val="dk1"/>
                </a:solidFill>
              </a:rPr>
              <a:t>their suggestion of using other libraries like electra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i.org/10.1162/tacl_a_00300" TargetMode="External"/><Relationship Id="rId4" Type="http://schemas.openxmlformats.org/officeDocument/2006/relationships/hyperlink" Target="https://jmlr.org/papers/v21/20-074.html" TargetMode="External"/><Relationship Id="rId5" Type="http://schemas.openxmlformats.org/officeDocument/2006/relationships/hyperlink" Target="https://openreview.net/forum?id=3Aoft6NWFej" TargetMode="External"/><Relationship Id="rId6" Type="http://schemas.openxmlformats.org/officeDocument/2006/relationships/hyperlink" Target="https://aclanthology.org/2020.acl-main.24/" TargetMode="External"/><Relationship Id="rId7" Type="http://schemas.openxmlformats.org/officeDocument/2006/relationships/hyperlink" Target="https://aclanthology.org/2021.emnlp-main.573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clanthology.org/2021.emnlp-main.230/" TargetMode="External"/><Relationship Id="rId4" Type="http://schemas.openxmlformats.org/officeDocument/2006/relationships/hyperlink" Target="https://aclanthology.org/2021.findings-emnlp.273/" TargetMode="External"/><Relationship Id="rId5" Type="http://schemas.openxmlformats.org/officeDocument/2006/relationships/hyperlink" Target="https://openai.com/blog/language-unsupervised/" TargetMode="External"/><Relationship Id="rId6" Type="http://schemas.openxmlformats.org/officeDocument/2006/relationships/hyperlink" Target="https://papers.nips.cc/paper/2020/hash/1457c0d6bfcb4967418bfb8ac142f64a-Abstract.html" TargetMode="External"/><Relationship Id="rId7" Type="http://schemas.openxmlformats.org/officeDocument/2006/relationships/hyperlink" Target="https://jmlr.org/papers/v21/20-074.html" TargetMode="External"/><Relationship Id="rId8" Type="http://schemas.openxmlformats.org/officeDocument/2006/relationships/hyperlink" Target="https://doi.org/10.18653/v1/2020.acl-main.70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508052"/>
            <a:ext cx="3054600" cy="9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Project Proposal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510197"/>
            <a:ext cx="3054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2600"/>
              <a:t>Should You Mask 15% in Masked Language Modeling?</a:t>
            </a:r>
            <a:endParaRPr sz="2600"/>
          </a:p>
        </p:txBody>
      </p:sp>
      <p:sp>
        <p:nvSpPr>
          <p:cNvPr id="64" name="Google Shape;64;p13"/>
          <p:cNvSpPr txBox="1"/>
          <p:nvPr/>
        </p:nvSpPr>
        <p:spPr>
          <a:xfrm>
            <a:off x="224125" y="3714250"/>
            <a:ext cx="57162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Katharina Strauss Soegaard</a:t>
            </a:r>
            <a:r>
              <a:rPr lang="da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Aaron Lingchi Chao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Timo Stephan Hermann Stoll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Huppertz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425" y="0"/>
            <a:ext cx="2739900" cy="3423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Data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082000"/>
            <a:ext cx="8520600" cy="3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/>
              <a:t>Training datasets for masking: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Wikipedia: Collection of german wikipedia articles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OSCAR: Common crawl dataset of german language texts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/>
              <a:t>Benchmark datasets for evaluation: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GermEval2018: Text classification task based on german tweets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10kGNAD: Text classification of german news articles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GermEval2014: Named Entity Recognition task using Wikipedia and news articles</a:t>
            </a:r>
            <a:endParaRPr sz="11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0" y="372125"/>
            <a:ext cx="1332100" cy="13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Timeline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{93AB513B-A627-4987-A7BB-2DE423F80DF5}</a:tableStyleId>
              </a:tblPr>
              <a:tblGrid>
                <a:gridCol w="992150"/>
                <a:gridCol w="6246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Week #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Tasks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9-10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Run Original Code and Replicate Results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11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800"/>
                        <a:t>Upload R</a:t>
                      </a:r>
                      <a:r>
                        <a:rPr b="1" lang="da" sz="1800"/>
                        <a:t>eplication</a:t>
                      </a:r>
                      <a:r>
                        <a:rPr b="1" lang="da" sz="1800"/>
                        <a:t> Presentation Video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12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Figure out the Improvement Implementation (i.e. New Dataset)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13-14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Get Results from Changed Implementation and Write Report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15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800"/>
                        <a:t>Final Presentation</a:t>
                      </a:r>
                      <a:r>
                        <a:rPr lang="da" sz="1800"/>
                        <a:t> (12/5-12/7)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800"/>
                        <a:t>16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800"/>
                        <a:t>Final Report</a:t>
                      </a:r>
                      <a:r>
                        <a:rPr lang="da" sz="1800"/>
                        <a:t> (12/14)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Citations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000">
                <a:latin typeface="Times New Roman"/>
                <a:ea typeface="Times New Roman"/>
                <a:cs typeface="Times New Roman"/>
                <a:sym typeface="Times New Roman"/>
              </a:rPr>
              <a:t>Wettig, Alexander, et al. </a:t>
            </a:r>
            <a:r>
              <a:rPr i="1" lang="da" sz="2000">
                <a:latin typeface="Times New Roman"/>
                <a:ea typeface="Times New Roman"/>
                <a:cs typeface="Times New Roman"/>
                <a:sym typeface="Times New Roman"/>
              </a:rPr>
              <a:t>Should You Mask 15% in Masked Language Modeling? - ACL Anthology</a:t>
            </a:r>
            <a:r>
              <a:rPr lang="da" sz="2000">
                <a:latin typeface="Times New Roman"/>
                <a:ea typeface="Times New Roman"/>
                <a:cs typeface="Times New Roman"/>
                <a:sym typeface="Times New Roman"/>
              </a:rPr>
              <a:t>, Association for Computational Linguistics, May 2023, aclanthology.org/2023.eacl-main.217.pdf.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Questions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2884" l="0" r="0" t="0"/>
          <a:stretch/>
        </p:blipFill>
        <p:spPr>
          <a:xfrm>
            <a:off x="2895000" y="1225225"/>
            <a:ext cx="3354001" cy="3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3274">
            <a:off x="5815225" y="986275"/>
            <a:ext cx="1964925" cy="19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950" y="2072000"/>
            <a:ext cx="720100" cy="4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Problem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4662" l="0" r="0" t="0"/>
          <a:stretch/>
        </p:blipFill>
        <p:spPr>
          <a:xfrm>
            <a:off x="4135150" y="1109688"/>
            <a:ext cx="4191000" cy="29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43975" y="2091600"/>
            <a:ext cx="31833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Masking </a:t>
            </a:r>
            <a:r>
              <a:rPr lang="da" sz="2200" u="sng">
                <a:latin typeface="Open Sans"/>
                <a:ea typeface="Open Sans"/>
                <a:cs typeface="Open Sans"/>
                <a:sym typeface="Open Sans"/>
              </a:rPr>
              <a:t>rate</a:t>
            </a: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 - 15%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Masking </a:t>
            </a:r>
            <a:r>
              <a:rPr lang="da" sz="2200" u="sng">
                <a:latin typeface="Open Sans"/>
                <a:ea typeface="Open Sans"/>
                <a:cs typeface="Open Sans"/>
                <a:sym typeface="Open Sans"/>
              </a:rPr>
              <a:t>strategy</a:t>
            </a: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0525" y="4716275"/>
            <a:ext cx="552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700">
                <a:latin typeface="Open Sans"/>
                <a:ea typeface="Open Sans"/>
                <a:cs typeface="Open Sans"/>
                <a:sym typeface="Open Sans"/>
              </a:rPr>
              <a:t>Fig. https://miro.medium.com/v2/resize:fit:880/1*0vMq-b5y1-XoA4TGJ3Akew.png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Problem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2200"/>
              <a:t>“15% masking is used ubiquitously by BERT’s successors”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 u="sng"/>
              <a:t>BUT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a" sz="2200"/>
              <a:t>“15% is not universally optimal“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da" sz="2200"/>
              <a:t>Which impact do masking rate and strategy have?</a:t>
            </a:r>
            <a:endParaRPr sz="2200"/>
          </a:p>
        </p:txBody>
      </p:sp>
      <p:sp>
        <p:nvSpPr>
          <p:cNvPr id="80" name="Google Shape;80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00525" y="4716275"/>
            <a:ext cx="552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https://aclanthology.org/2023.eacl-main.217.pdf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62300" y="3769675"/>
            <a:ext cx="3519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Problem - Importance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350875"/>
            <a:ext cx="8520600" cy="15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2200"/>
              <a:t>Masking rate and strategy effect: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Performance on downstream tasks (GLUE)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S</a:t>
            </a:r>
            <a:r>
              <a:rPr lang="da" sz="2200"/>
              <a:t>ample </a:t>
            </a:r>
            <a:r>
              <a:rPr lang="da" sz="2200"/>
              <a:t>efficiency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Training time</a:t>
            </a:r>
            <a:endParaRPr sz="2200"/>
          </a:p>
        </p:txBody>
      </p:sp>
      <p:sp>
        <p:nvSpPr>
          <p:cNvPr id="89" name="Google Shape;89;p16"/>
          <p:cNvSpPr txBox="1"/>
          <p:nvPr/>
        </p:nvSpPr>
        <p:spPr>
          <a:xfrm>
            <a:off x="1455300" y="3258675"/>
            <a:ext cx="62334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Masking </a:t>
            </a:r>
            <a:r>
              <a:rPr lang="da" sz="2200" u="sng">
                <a:latin typeface="Open Sans"/>
                <a:ea typeface="Open Sans"/>
                <a:cs typeface="Open Sans"/>
                <a:sym typeface="Open Sans"/>
              </a:rPr>
              <a:t>rate</a:t>
            </a: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da" sz="2200" u="sng">
                <a:latin typeface="Open Sans"/>
                <a:ea typeface="Open Sans"/>
                <a:cs typeface="Open Sans"/>
                <a:sym typeface="Open Sans"/>
              </a:rPr>
              <a:t>strategy</a:t>
            </a:r>
            <a:r>
              <a:rPr lang="da" sz="2200">
                <a:latin typeface="Open Sans"/>
                <a:ea typeface="Open Sans"/>
                <a:cs typeface="Open Sans"/>
                <a:sym typeface="Open Sans"/>
              </a:rPr>
              <a:t> choice is important!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996875" y="3401075"/>
            <a:ext cx="3519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000" y="818575"/>
            <a:ext cx="2113300" cy="21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Related Work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2200"/>
              <a:t>Masking strategies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Span masking (</a:t>
            </a:r>
            <a:r>
              <a:rPr lang="da" sz="2200" u="sng">
                <a:solidFill>
                  <a:schemeClr val="hlink"/>
                </a:solidFill>
                <a:hlinkClick r:id="rId3"/>
              </a:rPr>
              <a:t>Joshi et al., 2020</a:t>
            </a:r>
            <a:r>
              <a:rPr lang="da" sz="2200"/>
              <a:t>; </a:t>
            </a:r>
            <a:r>
              <a:rPr lang="da" sz="2200" u="sng">
                <a:solidFill>
                  <a:schemeClr val="hlink"/>
                </a:solidFill>
                <a:hlinkClick r:id="rId4"/>
              </a:rPr>
              <a:t>Raffel et al., 2020</a:t>
            </a:r>
            <a:r>
              <a:rPr lang="da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PMI masking (</a:t>
            </a:r>
            <a:r>
              <a:rPr lang="da" sz="2200" u="sng">
                <a:solidFill>
                  <a:schemeClr val="hlink"/>
                </a:solidFill>
                <a:hlinkClick r:id="rId5"/>
              </a:rPr>
              <a:t>Levine et al., 2021</a:t>
            </a:r>
            <a:r>
              <a:rPr lang="da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Probabilistic</a:t>
            </a:r>
            <a:r>
              <a:rPr lang="da" sz="2200"/>
              <a:t> masking (</a:t>
            </a:r>
            <a:r>
              <a:rPr lang="da" sz="2200" u="sng">
                <a:solidFill>
                  <a:schemeClr val="hlink"/>
                </a:solidFill>
                <a:hlinkClick r:id="rId6"/>
              </a:rPr>
              <a:t>Liao et al., 2020</a:t>
            </a:r>
            <a:r>
              <a:rPr lang="da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Influence on intermediate pre-training (</a:t>
            </a:r>
            <a:r>
              <a:rPr lang="da" sz="2200" u="sng">
                <a:solidFill>
                  <a:schemeClr val="hlink"/>
                </a:solidFill>
                <a:hlinkClick r:id="rId7"/>
              </a:rPr>
              <a:t>Ye et al., 2021</a:t>
            </a:r>
            <a:r>
              <a:rPr lang="da" sz="2200"/>
              <a:t>)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Related Work cont.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2522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/>
              <a:t>Unrealistic MLM training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Shuffled word order (</a:t>
            </a:r>
            <a:r>
              <a:rPr lang="da" sz="2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Sinha et al., 2021</a:t>
            </a:r>
            <a:r>
              <a:rPr lang="da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Randomly generated sequences (</a:t>
            </a:r>
            <a:r>
              <a:rPr lang="da" sz="2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Krishna et al., 2021</a:t>
            </a:r>
            <a:r>
              <a:rPr lang="da" sz="2200"/>
              <a:t>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/>
              <a:t>Other language models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Autoregressive language models (</a:t>
            </a:r>
            <a:r>
              <a:rPr lang="da" sz="2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Radford et al., 2018</a:t>
            </a:r>
            <a:r>
              <a:rPr lang="da" sz="2200"/>
              <a:t>; </a:t>
            </a:r>
            <a:r>
              <a:rPr lang="da" sz="2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Brown et al., 2020</a:t>
            </a:r>
            <a:r>
              <a:rPr lang="da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Sequence-to-sequence (</a:t>
            </a:r>
            <a:r>
              <a:rPr lang="da" sz="2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Raffel et al., 2020</a:t>
            </a:r>
            <a:r>
              <a:rPr lang="da" sz="2200"/>
              <a:t>; </a:t>
            </a:r>
            <a:r>
              <a:rPr lang="da" sz="2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Lewis et al., 2020</a:t>
            </a:r>
            <a:r>
              <a:rPr lang="da" sz="2200"/>
              <a:t>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2200"/>
              <a:t>Masking in video and image 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Replication Approach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25225"/>
            <a:ext cx="85206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2000"/>
              <a:t>Thesis</a:t>
            </a:r>
            <a:r>
              <a:rPr lang="da" sz="2000"/>
              <a:t>: A 15% Constant Masking Rate is not ideal for all models.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2000"/>
              <a:t>Conclusion</a:t>
            </a:r>
            <a:r>
              <a:rPr lang="da" sz="2000"/>
              <a:t>: Larger models can benefit from higher masking rates.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a" sz="2000"/>
              <a:t>Interesting Insights from the Study</a:t>
            </a:r>
            <a:r>
              <a:rPr lang="da" sz="2000"/>
              <a:t>: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1. Even high masking rates can still train models with good performance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2. BERT’s Masking Strategy: even split between same token predictions [MASK] and random token corruptions {random} were found to be worse in the researchers’ tests compared to solely using [MASK]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a" sz="2000"/>
              <a:t>Provided</a:t>
            </a:r>
            <a:r>
              <a:rPr lang="da" sz="2000"/>
              <a:t>: Code and </a:t>
            </a:r>
            <a:r>
              <a:rPr lang="da" sz="2000"/>
              <a:t>Instructions</a:t>
            </a:r>
            <a:r>
              <a:rPr lang="da" sz="2000"/>
              <a:t> on how to format data on GitHub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Improvement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2200"/>
              <a:t>We wish to expand this research to the German language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Train smaller models first and then larger models if possible</a:t>
            </a:r>
            <a:endParaRPr sz="2200"/>
          </a:p>
          <a:p>
            <a:pPr indent="-3556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a" sz="2000"/>
              <a:t>Train from scratch with German corpus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Alternate masking rates while training</a:t>
            </a:r>
            <a:endParaRPr sz="2200"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79500"/>
            <a:ext cx="2736148" cy="182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449" y="3179500"/>
            <a:ext cx="3051851" cy="1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Extra Ideas for Improvement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Use other libraries like ELECTRA as suggested in the paper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da" sz="2200"/>
              <a:t>Compare masking rate performance with datasets of specific fields</a:t>
            </a:r>
            <a:endParaRPr sz="2200"/>
          </a:p>
        </p:txBody>
      </p:sp>
      <p:sp>
        <p:nvSpPr>
          <p:cNvPr id="124" name="Google Shape;124;p21"/>
          <p:cNvSpPr txBox="1"/>
          <p:nvPr/>
        </p:nvSpPr>
        <p:spPr>
          <a:xfrm>
            <a:off x="311700" y="4579225"/>
            <a:ext cx="74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latin typeface="Open Sans"/>
                <a:ea typeface="Open Sans"/>
                <a:cs typeface="Open Sans"/>
                <a:sym typeface="Open Sans"/>
              </a:rPr>
              <a:t>https://huggingface.co/docs/transformers/model_doc/electra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75" y="2344450"/>
            <a:ext cx="1645900" cy="26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500" y="2337175"/>
            <a:ext cx="1645900" cy="267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813" y="26369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